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1.svg" ContentType="image/svg+xml"/>
  <Override PartName="/ppt/media/image14.svg" ContentType="image/svg+xml"/>
  <Override PartName="/ppt/media/image3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3"/>
    <p:sldId id="262" r:id="rId4"/>
    <p:sldId id="263" r:id="rId5"/>
  </p:sldIdLst>
  <p:sldSz cx="18288000" cy="10287000"/>
  <p:notesSz cx="6858000" cy="9144000"/>
  <p:embeddedFontLst>
    <p:embeddedFont>
      <p:font typeface="可画动感隶书" panose="00020600040101010101" charset="-122"/>
      <p:regular r:id="rId9"/>
    </p:embeddedFont>
    <p:embeddedFont>
      <p:font typeface="字由点字墩墩体" panose="00020600040101010101" charset="-122"/>
      <p:regular r:id="rId10"/>
    </p:embeddedFont>
    <p:embeddedFont>
      <p:font typeface="Abril Fatface" panose="02000503000000020003"/>
      <p:regular r:id="rId11"/>
    </p:embeddedFont>
    <p:embeddedFont>
      <p:font typeface="Simonetta Bold" panose="02000A04070000020003"/>
      <p:bold r:id="rId12"/>
    </p:embeddedFont>
    <p:embeddedFont>
      <p:font typeface="Simonetta" panose="02000504070000020003"/>
      <p:regular r:id="rId13"/>
    </p:embeddedFont>
    <p:embeddedFont>
      <p:font typeface="Kaisei Tokumin" charset="-120"/>
      <p:regular r:id="rId14"/>
    </p:embeddedFont>
    <p:embeddedFont>
      <p:font typeface="Calibri" panose="020F050202020403020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71" d="100"/>
          <a:sy n="71" d="100"/>
        </p:scale>
        <p:origin x="7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1.fntdata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font" Target="fonts/font10.fntdata"/><Relationship Id="rId17" Type="http://schemas.openxmlformats.org/officeDocument/2006/relationships/font" Target="fonts/font9.fntdata"/><Relationship Id="rId16" Type="http://schemas.openxmlformats.org/officeDocument/2006/relationships/font" Target="fonts/font8.fntdata"/><Relationship Id="rId15" Type="http://schemas.openxmlformats.org/officeDocument/2006/relationships/font" Target="fonts/font7.fntdata"/><Relationship Id="rId14" Type="http://schemas.openxmlformats.org/officeDocument/2006/relationships/font" Target="fonts/font6.fntdata"/><Relationship Id="rId13" Type="http://schemas.openxmlformats.org/officeDocument/2006/relationships/font" Target="fonts/font5.fntdata"/><Relationship Id="rId12" Type="http://schemas.openxmlformats.org/officeDocument/2006/relationships/font" Target="fonts/font4.fntdata"/><Relationship Id="rId11" Type="http://schemas.openxmlformats.org/officeDocument/2006/relationships/font" Target="fonts/font3.fntdata"/><Relationship Id="rId10" Type="http://schemas.openxmlformats.org/officeDocument/2006/relationships/font" Target="fonts/font2.fntdata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jpeg"/><Relationship Id="rId7" Type="http://schemas.openxmlformats.org/officeDocument/2006/relationships/image" Target="../media/image11.svg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svg"/><Relationship Id="rId8" Type="http://schemas.openxmlformats.org/officeDocument/2006/relationships/image" Target="../media/image13.png"/><Relationship Id="rId7" Type="http://schemas.openxmlformats.org/officeDocument/2006/relationships/image" Target="../media/image11.svg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8338" y="283433"/>
            <a:ext cx="17626768" cy="1090013"/>
            <a:chOff x="0" y="0"/>
            <a:chExt cx="6189921" cy="3827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9921" cy="382776"/>
            </a:xfrm>
            <a:custGeom>
              <a:avLst/>
              <a:gdLst/>
              <a:ahLst/>
              <a:cxnLst/>
              <a:rect l="l" t="t" r="r" b="b"/>
              <a:pathLst>
                <a:path w="6189921" h="382776">
                  <a:moveTo>
                    <a:pt x="16800" y="0"/>
                  </a:moveTo>
                  <a:lnTo>
                    <a:pt x="6173121" y="0"/>
                  </a:lnTo>
                  <a:cubicBezTo>
                    <a:pt x="6182399" y="0"/>
                    <a:pt x="6189921" y="7522"/>
                    <a:pt x="6189921" y="16800"/>
                  </a:cubicBezTo>
                  <a:lnTo>
                    <a:pt x="6189921" y="365976"/>
                  </a:lnTo>
                  <a:cubicBezTo>
                    <a:pt x="6189921" y="370431"/>
                    <a:pt x="6188151" y="374704"/>
                    <a:pt x="6185000" y="377855"/>
                  </a:cubicBezTo>
                  <a:cubicBezTo>
                    <a:pt x="6181850" y="381006"/>
                    <a:pt x="6177577" y="382776"/>
                    <a:pt x="6173121" y="382776"/>
                  </a:cubicBezTo>
                  <a:lnTo>
                    <a:pt x="16800" y="382776"/>
                  </a:lnTo>
                  <a:cubicBezTo>
                    <a:pt x="12344" y="382776"/>
                    <a:pt x="8071" y="381006"/>
                    <a:pt x="4921" y="377855"/>
                  </a:cubicBezTo>
                  <a:cubicBezTo>
                    <a:pt x="1770" y="374704"/>
                    <a:pt x="0" y="370431"/>
                    <a:pt x="0" y="365976"/>
                  </a:cubicBezTo>
                  <a:lnTo>
                    <a:pt x="0" y="16800"/>
                  </a:lnTo>
                  <a:cubicBezTo>
                    <a:pt x="0" y="12344"/>
                    <a:pt x="1770" y="8071"/>
                    <a:pt x="4921" y="4921"/>
                  </a:cubicBezTo>
                  <a:cubicBezTo>
                    <a:pt x="8071" y="1770"/>
                    <a:pt x="12344" y="0"/>
                    <a:pt x="168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6189921" cy="401826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773674" y="-396712"/>
            <a:ext cx="2695657" cy="2099777"/>
          </a:xfrm>
          <a:custGeom>
            <a:avLst/>
            <a:gdLst/>
            <a:ahLst/>
            <a:cxnLst/>
            <a:rect l="l" t="t" r="r" b="b"/>
            <a:pathLst>
              <a:path w="2695657" h="2099777">
                <a:moveTo>
                  <a:pt x="0" y="0"/>
                </a:moveTo>
                <a:lnTo>
                  <a:pt x="2695657" y="0"/>
                </a:lnTo>
                <a:lnTo>
                  <a:pt x="2695657" y="2099778"/>
                </a:lnTo>
                <a:lnTo>
                  <a:pt x="0" y="2099778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b="-2837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400000">
            <a:off x="3194645" y="-1137245"/>
            <a:ext cx="12099417" cy="16431308"/>
          </a:xfrm>
          <a:custGeom>
            <a:avLst/>
            <a:gdLst/>
            <a:ahLst/>
            <a:cxnLst/>
            <a:rect l="l" t="t" r="r" b="b"/>
            <a:pathLst>
              <a:path w="12099417" h="16431308">
                <a:moveTo>
                  <a:pt x="0" y="0"/>
                </a:moveTo>
                <a:lnTo>
                  <a:pt x="12099418" y="0"/>
                </a:lnTo>
                <a:lnTo>
                  <a:pt x="12099418" y="16431308"/>
                </a:lnTo>
                <a:lnTo>
                  <a:pt x="0" y="16431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988452">
            <a:off x="220889" y="9655968"/>
            <a:ext cx="1615623" cy="540499"/>
          </a:xfrm>
          <a:custGeom>
            <a:avLst/>
            <a:gdLst/>
            <a:ahLst/>
            <a:cxnLst/>
            <a:rect l="l" t="t" r="r" b="b"/>
            <a:pathLst>
              <a:path w="1615623" h="540499">
                <a:moveTo>
                  <a:pt x="0" y="0"/>
                </a:moveTo>
                <a:lnTo>
                  <a:pt x="1615622" y="0"/>
                </a:lnTo>
                <a:lnTo>
                  <a:pt x="1615622" y="540500"/>
                </a:lnTo>
                <a:lnTo>
                  <a:pt x="0" y="540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836741">
            <a:off x="14763177" y="657159"/>
            <a:ext cx="4040592" cy="1432574"/>
          </a:xfrm>
          <a:custGeom>
            <a:avLst/>
            <a:gdLst/>
            <a:ahLst/>
            <a:cxnLst/>
            <a:rect l="l" t="t" r="r" b="b"/>
            <a:pathLst>
              <a:path w="4040592" h="1432574">
                <a:moveTo>
                  <a:pt x="0" y="0"/>
                </a:moveTo>
                <a:lnTo>
                  <a:pt x="4040592" y="0"/>
                </a:lnTo>
                <a:lnTo>
                  <a:pt x="4040592" y="1432574"/>
                </a:lnTo>
                <a:lnTo>
                  <a:pt x="0" y="1432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491386" y="4081081"/>
            <a:ext cx="15305228" cy="1751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20"/>
              </a:lnSpc>
              <a:spcBef>
                <a:spcPct val="0"/>
              </a:spcBef>
            </a:pPr>
            <a:r>
              <a:rPr lang="en-US" sz="5300" dirty="0">
                <a:solidFill>
                  <a:srgbClr val="333034"/>
                </a:solidFill>
                <a:latin typeface="可画动感隶书" panose="00020600040101010101" charset="-122"/>
                <a:ea typeface="可画动感隶书" panose="00020600040101010101" charset="-122"/>
                <a:cs typeface="可画动感隶书" panose="00020600040101010101" charset="-122"/>
                <a:sym typeface="可画动感隶书" panose="00020600040101010101" charset="-122"/>
              </a:rPr>
              <a:t>1.Use the generative AI tools to create an image related to English Word, idioms, or proverbs.</a:t>
            </a:r>
            <a:endParaRPr lang="en-US" sz="5300" dirty="0">
              <a:solidFill>
                <a:srgbClr val="333034"/>
              </a:solidFill>
              <a:latin typeface="可画动感隶书" panose="00020600040101010101" charset="-122"/>
              <a:ea typeface="可画动感隶书" panose="00020600040101010101" charset="-122"/>
              <a:cs typeface="可画动感隶书" panose="00020600040101010101" charset="-122"/>
              <a:sym typeface="可画动感隶书" panose="00020600040101010101" charset="-122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6642918" y="2594648"/>
            <a:ext cx="5172980" cy="1394360"/>
            <a:chOff x="0" y="0"/>
            <a:chExt cx="1209895" cy="32612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09896" cy="326123"/>
            </a:xfrm>
            <a:custGeom>
              <a:avLst/>
              <a:gdLst/>
              <a:ahLst/>
              <a:cxnLst/>
              <a:rect l="l" t="t" r="r" b="b"/>
              <a:pathLst>
                <a:path w="1209896" h="326123">
                  <a:moveTo>
                    <a:pt x="1006696" y="0"/>
                  </a:moveTo>
                  <a:cubicBezTo>
                    <a:pt x="1118920" y="0"/>
                    <a:pt x="1209896" y="73005"/>
                    <a:pt x="1209896" y="163062"/>
                  </a:cubicBezTo>
                  <a:cubicBezTo>
                    <a:pt x="1209896" y="253118"/>
                    <a:pt x="1118920" y="326123"/>
                    <a:pt x="1006696" y="326123"/>
                  </a:cubicBezTo>
                  <a:lnTo>
                    <a:pt x="203200" y="326123"/>
                  </a:lnTo>
                  <a:cubicBezTo>
                    <a:pt x="90976" y="326123"/>
                    <a:pt x="0" y="253118"/>
                    <a:pt x="0" y="163062"/>
                  </a:cubicBezTo>
                  <a:cubicBezTo>
                    <a:pt x="0" y="7300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8CEB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1209895" cy="402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75"/>
                </a:lnSpc>
              </a:pPr>
              <a:r>
                <a:rPr lang="en-US" sz="3625">
                  <a:solidFill>
                    <a:srgbClr val="000000"/>
                  </a:solidFill>
                  <a:latin typeface="字由点字墩墩体" panose="00020600040101010101" charset="-122"/>
                  <a:ea typeface="字由点字墩墩体" panose="00020600040101010101" charset="-122"/>
                  <a:cs typeface="字由点字墩墩体" panose="00020600040101010101" charset="-122"/>
                  <a:sym typeface="字由点字墩墩体" panose="00020600040101010101" charset="-122"/>
                </a:rPr>
                <a:t>Artwork Guidelines</a:t>
              </a:r>
              <a:endParaRPr lang="en-US" sz="3625">
                <a:solidFill>
                  <a:srgbClr val="000000"/>
                </a:solidFill>
                <a:latin typeface="字由点字墩墩体" panose="00020600040101010101" charset="-122"/>
                <a:ea typeface="字由点字墩墩体" panose="00020600040101010101" charset="-122"/>
                <a:cs typeface="字由点字墩墩体" panose="00020600040101010101" charset="-122"/>
                <a:sym typeface="字由点字墩墩体" panose="00020600040101010101" charset="-122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889095" y="663095"/>
            <a:ext cx="10509810" cy="483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4200">
                <a:solidFill>
                  <a:srgbClr val="333034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rPr>
              <a:t>“AI Infinity ∞” Flash Card Design Acitivity</a:t>
            </a:r>
            <a:endParaRPr lang="en-US" sz="4200">
              <a:solidFill>
                <a:srgbClr val="333034"/>
              </a:solidFill>
              <a:latin typeface="Abril Fatface" panose="02000503000000020003"/>
              <a:ea typeface="Abril Fatface" panose="02000503000000020003"/>
              <a:cs typeface="Abril Fatface" panose="02000503000000020003"/>
              <a:sym typeface="Abril Fatface" panose="02000503000000020003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91386" y="6015990"/>
            <a:ext cx="15044014" cy="8023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20"/>
              </a:lnSpc>
              <a:spcBef>
                <a:spcPct val="0"/>
              </a:spcBef>
            </a:pPr>
            <a:r>
              <a:rPr lang="en-US" sz="5300" dirty="0">
                <a:solidFill>
                  <a:srgbClr val="333034"/>
                </a:solidFill>
                <a:latin typeface="可画动感隶书" panose="00020600040101010101" charset="-122"/>
                <a:ea typeface="可画动感隶书" panose="00020600040101010101" charset="-122"/>
                <a:cs typeface="可画动感隶书" panose="00020600040101010101" charset="-122"/>
                <a:sym typeface="可画动感隶书" panose="00020600040101010101" charset="-122"/>
              </a:rPr>
              <a:t>2. Write a multiple-choice question related to the image.</a:t>
            </a:r>
            <a:endParaRPr lang="en-US" sz="5300" dirty="0">
              <a:solidFill>
                <a:srgbClr val="333034"/>
              </a:solidFill>
              <a:latin typeface="可画动感隶书" panose="00020600040101010101" charset="-122"/>
              <a:ea typeface="可画动感隶书" panose="00020600040101010101" charset="-122"/>
              <a:cs typeface="可画动感隶书" panose="00020600040101010101" charset="-122"/>
              <a:sym typeface="可画动感隶书" panose="00020600040101010101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491386" y="7085298"/>
            <a:ext cx="15305228" cy="1941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20"/>
              </a:lnSpc>
              <a:spcBef>
                <a:spcPct val="0"/>
              </a:spcBef>
            </a:pPr>
            <a:r>
              <a:rPr lang="en-US" sz="5300" dirty="0">
                <a:solidFill>
                  <a:srgbClr val="333034"/>
                </a:solidFill>
                <a:latin typeface="可画动感隶书" panose="00020600040101010101" charset="-122"/>
                <a:ea typeface="可画动感隶书" panose="00020600040101010101" charset="-122"/>
                <a:cs typeface="可画动感隶书" panose="00020600040101010101" charset="-122"/>
                <a:sym typeface="可画动感隶书" panose="00020600040101010101" charset="-122"/>
              </a:rPr>
              <a:t>3. Provide one correct answer and three incorrect answer choices.</a:t>
            </a:r>
            <a:endParaRPr lang="en-US" sz="5300" dirty="0">
              <a:solidFill>
                <a:srgbClr val="333034"/>
              </a:solidFill>
              <a:latin typeface="可画动感隶书" panose="00020600040101010101" charset="-122"/>
              <a:ea typeface="可画动感隶书" panose="00020600040101010101" charset="-122"/>
              <a:cs typeface="可画动感隶书" panose="00020600040101010101" charset="-122"/>
              <a:sym typeface="可画动感隶书" panose="0002060004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8338" y="283433"/>
            <a:ext cx="17626768" cy="1090013"/>
            <a:chOff x="0" y="0"/>
            <a:chExt cx="6189921" cy="3827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9921" cy="382776"/>
            </a:xfrm>
            <a:custGeom>
              <a:avLst/>
              <a:gdLst/>
              <a:ahLst/>
              <a:cxnLst/>
              <a:rect l="l" t="t" r="r" b="b"/>
              <a:pathLst>
                <a:path w="6189921" h="382776">
                  <a:moveTo>
                    <a:pt x="16800" y="0"/>
                  </a:moveTo>
                  <a:lnTo>
                    <a:pt x="6173121" y="0"/>
                  </a:lnTo>
                  <a:cubicBezTo>
                    <a:pt x="6182399" y="0"/>
                    <a:pt x="6189921" y="7522"/>
                    <a:pt x="6189921" y="16800"/>
                  </a:cubicBezTo>
                  <a:lnTo>
                    <a:pt x="6189921" y="365976"/>
                  </a:lnTo>
                  <a:cubicBezTo>
                    <a:pt x="6189921" y="370431"/>
                    <a:pt x="6188151" y="374704"/>
                    <a:pt x="6185000" y="377855"/>
                  </a:cubicBezTo>
                  <a:cubicBezTo>
                    <a:pt x="6181850" y="381006"/>
                    <a:pt x="6177577" y="382776"/>
                    <a:pt x="6173121" y="382776"/>
                  </a:cubicBezTo>
                  <a:lnTo>
                    <a:pt x="16800" y="382776"/>
                  </a:lnTo>
                  <a:cubicBezTo>
                    <a:pt x="12344" y="382776"/>
                    <a:pt x="8071" y="381006"/>
                    <a:pt x="4921" y="377855"/>
                  </a:cubicBezTo>
                  <a:cubicBezTo>
                    <a:pt x="1770" y="374704"/>
                    <a:pt x="0" y="370431"/>
                    <a:pt x="0" y="365976"/>
                  </a:cubicBezTo>
                  <a:lnTo>
                    <a:pt x="0" y="16800"/>
                  </a:lnTo>
                  <a:cubicBezTo>
                    <a:pt x="0" y="12344"/>
                    <a:pt x="1770" y="8071"/>
                    <a:pt x="4921" y="4921"/>
                  </a:cubicBezTo>
                  <a:cubicBezTo>
                    <a:pt x="8071" y="1770"/>
                    <a:pt x="12344" y="0"/>
                    <a:pt x="168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6189921" cy="401826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773674" y="-396712"/>
            <a:ext cx="2695657" cy="2099777"/>
          </a:xfrm>
          <a:custGeom>
            <a:avLst/>
            <a:gdLst/>
            <a:ahLst/>
            <a:cxnLst/>
            <a:rect l="l" t="t" r="r" b="b"/>
            <a:pathLst>
              <a:path w="2695657" h="2099777">
                <a:moveTo>
                  <a:pt x="0" y="0"/>
                </a:moveTo>
                <a:lnTo>
                  <a:pt x="2695657" y="0"/>
                </a:lnTo>
                <a:lnTo>
                  <a:pt x="2695657" y="2099778"/>
                </a:lnTo>
                <a:lnTo>
                  <a:pt x="0" y="2099778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b="-2837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47478" y="1492712"/>
            <a:ext cx="7843361" cy="10651478"/>
          </a:xfrm>
          <a:custGeom>
            <a:avLst/>
            <a:gdLst/>
            <a:ahLst/>
            <a:cxnLst/>
            <a:rect l="l" t="t" r="r" b="b"/>
            <a:pathLst>
              <a:path w="7843361" h="10651478">
                <a:moveTo>
                  <a:pt x="0" y="0"/>
                </a:moveTo>
                <a:lnTo>
                  <a:pt x="7843361" y="0"/>
                </a:lnTo>
                <a:lnTo>
                  <a:pt x="7843361" y="10651477"/>
                </a:lnTo>
                <a:lnTo>
                  <a:pt x="0" y="1065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8710424" y="1703066"/>
            <a:ext cx="6983194" cy="8212521"/>
            <a:chOff x="0" y="0"/>
            <a:chExt cx="2356267" cy="277106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56267" cy="2771067"/>
            </a:xfrm>
            <a:custGeom>
              <a:avLst/>
              <a:gdLst/>
              <a:ahLst/>
              <a:cxnLst/>
              <a:rect l="l" t="t" r="r" b="b"/>
              <a:pathLst>
                <a:path w="2356267" h="2771067">
                  <a:moveTo>
                    <a:pt x="31087" y="0"/>
                  </a:moveTo>
                  <a:lnTo>
                    <a:pt x="2325181" y="0"/>
                  </a:lnTo>
                  <a:cubicBezTo>
                    <a:pt x="2342349" y="0"/>
                    <a:pt x="2356267" y="13918"/>
                    <a:pt x="2356267" y="31087"/>
                  </a:cubicBezTo>
                  <a:lnTo>
                    <a:pt x="2356267" y="2739980"/>
                  </a:lnTo>
                  <a:cubicBezTo>
                    <a:pt x="2356267" y="2748224"/>
                    <a:pt x="2352992" y="2756132"/>
                    <a:pt x="2347162" y="2761961"/>
                  </a:cubicBezTo>
                  <a:cubicBezTo>
                    <a:pt x="2341332" y="2767791"/>
                    <a:pt x="2333425" y="2771067"/>
                    <a:pt x="2325181" y="2771067"/>
                  </a:cubicBezTo>
                  <a:lnTo>
                    <a:pt x="31087" y="2771067"/>
                  </a:lnTo>
                  <a:cubicBezTo>
                    <a:pt x="13918" y="2771067"/>
                    <a:pt x="0" y="2757149"/>
                    <a:pt x="0" y="2739980"/>
                  </a:cubicBezTo>
                  <a:lnTo>
                    <a:pt x="0" y="31087"/>
                  </a:lnTo>
                  <a:cubicBezTo>
                    <a:pt x="0" y="22842"/>
                    <a:pt x="3275" y="14935"/>
                    <a:pt x="9105" y="9105"/>
                  </a:cubicBezTo>
                  <a:cubicBezTo>
                    <a:pt x="14935" y="3275"/>
                    <a:pt x="22842" y="0"/>
                    <a:pt x="310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2356267" cy="2790116"/>
            </a:xfrm>
            <a:prstGeom prst="rect">
              <a:avLst/>
            </a:prstGeom>
          </p:spPr>
          <p:txBody>
            <a:bodyPr lIns="27930" tIns="27930" rIns="27930" bIns="27930" rtlCol="0" anchor="ctr"/>
            <a:lstStyle/>
            <a:p>
              <a:pPr algn="ctr">
                <a:lnSpc>
                  <a:spcPts val="1460"/>
                </a:lnSpc>
              </a:pPr>
            </a:p>
          </p:txBody>
        </p:sp>
      </p:grpSp>
      <p:sp>
        <p:nvSpPr>
          <p:cNvPr id="10" name="Freeform 10"/>
          <p:cNvSpPr/>
          <p:nvPr/>
        </p:nvSpPr>
        <p:spPr>
          <a:xfrm rot="-1988452">
            <a:off x="14947341" y="9430460"/>
            <a:ext cx="1615623" cy="540499"/>
          </a:xfrm>
          <a:custGeom>
            <a:avLst/>
            <a:gdLst/>
            <a:ahLst/>
            <a:cxnLst/>
            <a:rect l="l" t="t" r="r" b="b"/>
            <a:pathLst>
              <a:path w="1615623" h="540499">
                <a:moveTo>
                  <a:pt x="0" y="0"/>
                </a:moveTo>
                <a:lnTo>
                  <a:pt x="1615623" y="0"/>
                </a:lnTo>
                <a:lnTo>
                  <a:pt x="1615623" y="540499"/>
                </a:lnTo>
                <a:lnTo>
                  <a:pt x="0" y="5404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1836741">
            <a:off x="14957932" y="1674154"/>
            <a:ext cx="1307953" cy="463729"/>
          </a:xfrm>
          <a:custGeom>
            <a:avLst/>
            <a:gdLst/>
            <a:ahLst/>
            <a:cxnLst/>
            <a:rect l="l" t="t" r="r" b="b"/>
            <a:pathLst>
              <a:path w="1307953" h="463729">
                <a:moveTo>
                  <a:pt x="0" y="0"/>
                </a:moveTo>
                <a:lnTo>
                  <a:pt x="1307953" y="0"/>
                </a:lnTo>
                <a:lnTo>
                  <a:pt x="1307953" y="463729"/>
                </a:lnTo>
                <a:lnTo>
                  <a:pt x="0" y="463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843591" y="2541440"/>
            <a:ext cx="6716860" cy="6716860"/>
          </a:xfrm>
          <a:custGeom>
            <a:avLst/>
            <a:gdLst/>
            <a:ahLst/>
            <a:cxnLst/>
            <a:rect l="l" t="t" r="r" b="b"/>
            <a:pathLst>
              <a:path w="6716860" h="6716860">
                <a:moveTo>
                  <a:pt x="0" y="0"/>
                </a:moveTo>
                <a:lnTo>
                  <a:pt x="6716860" y="0"/>
                </a:lnTo>
                <a:lnTo>
                  <a:pt x="6716860" y="6716860"/>
                </a:lnTo>
                <a:lnTo>
                  <a:pt x="0" y="671686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889095" y="663095"/>
            <a:ext cx="10509810" cy="483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4200">
                <a:solidFill>
                  <a:srgbClr val="333034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rPr>
              <a:t>“AI Infinity ∞” Flash Card Design Acitivity</a:t>
            </a:r>
            <a:endParaRPr lang="en-US" sz="4200">
              <a:solidFill>
                <a:srgbClr val="333034"/>
              </a:solidFill>
              <a:latin typeface="Abril Fatface" panose="02000503000000020003"/>
              <a:ea typeface="Abril Fatface" panose="02000503000000020003"/>
              <a:cs typeface="Abril Fatface" panose="02000503000000020003"/>
              <a:sym typeface="Abril Fatface" panose="02000503000000020003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126841" y="2382809"/>
            <a:ext cx="4984387" cy="7201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TW" sz="3600" b="1" dirty="0">
                <a:solidFill>
                  <a:srgbClr val="FDFCF7"/>
                </a:solidFill>
                <a:latin typeface="Simonetta Bold" panose="02000A04070000020003"/>
                <a:ea typeface="Simonetta Bold" panose="02000A04070000020003"/>
                <a:cs typeface="Simonetta Bold" panose="02000A04070000020003"/>
                <a:sym typeface="Simonetta Bold" panose="02000A04070000020003"/>
              </a:rPr>
              <a:t>(Sample)</a:t>
            </a:r>
            <a:endParaRPr lang="en-US" altLang="zh-TW" sz="3600" b="1" dirty="0">
              <a:solidFill>
                <a:srgbClr val="FDFCF7"/>
              </a:solidFill>
              <a:latin typeface="Simonetta Bold" panose="02000A04070000020003"/>
              <a:ea typeface="Simonetta Bold" panose="02000A04070000020003"/>
              <a:cs typeface="Simonetta Bold" panose="02000A04070000020003"/>
              <a:sym typeface="Simonetta Bold" panose="02000A04070000020003"/>
            </a:endParaRPr>
          </a:p>
          <a:p>
            <a:endParaRPr lang="en-US" sz="3600" b="1" dirty="0">
              <a:solidFill>
                <a:srgbClr val="FDFCF7"/>
              </a:solidFill>
              <a:latin typeface="Simonetta Bold" panose="02000A04070000020003"/>
              <a:ea typeface="Simonetta Bold" panose="02000A04070000020003"/>
              <a:cs typeface="Simonetta Bold" panose="02000A04070000020003"/>
              <a:sym typeface="Simonetta Bold" panose="02000A04070000020003"/>
            </a:endParaRPr>
          </a:p>
          <a:p>
            <a:r>
              <a:rPr lang="en-GB" sz="3600" b="1" dirty="0">
                <a:solidFill>
                  <a:srgbClr val="FDFCF7"/>
                </a:solidFill>
                <a:latin typeface="Simonetta Bold" panose="02000A04070000020003"/>
                <a:ea typeface="Simonetta Bold" panose="02000A04070000020003"/>
                <a:cs typeface="Simonetta Bold" panose="02000A04070000020003"/>
                <a:sym typeface="Simonetta Bold" panose="02000A04070000020003"/>
              </a:rPr>
              <a:t>Look at the image on the right. What is the correct English word for this object?</a:t>
            </a:r>
            <a:endParaRPr lang="en-GB" sz="3600" b="1" dirty="0">
              <a:solidFill>
                <a:srgbClr val="FDFCF7"/>
              </a:solidFill>
              <a:latin typeface="Simonetta Bold" panose="02000A04070000020003"/>
              <a:ea typeface="Simonetta Bold" panose="02000A04070000020003"/>
              <a:cs typeface="Simonetta Bold" panose="02000A04070000020003"/>
              <a:sym typeface="Simonetta Bold" panose="02000A04070000020003"/>
            </a:endParaRPr>
          </a:p>
          <a:p>
            <a:pPr algn="ctr"/>
            <a:endParaRPr lang="en-GB" sz="3600" b="1" dirty="0">
              <a:solidFill>
                <a:srgbClr val="FDFCF7"/>
              </a:solidFill>
              <a:latin typeface="Simonetta Bold" panose="02000A04070000020003"/>
              <a:ea typeface="Simonetta Bold" panose="02000A04070000020003"/>
              <a:cs typeface="Simonetta Bold" panose="02000A04070000020003"/>
              <a:sym typeface="Simonetta Bold" panose="02000A04070000020003"/>
            </a:endParaRPr>
          </a:p>
          <a:p>
            <a:r>
              <a:rPr lang="en-GB" sz="3600" b="1" dirty="0">
                <a:solidFill>
                  <a:srgbClr val="FDFCF7"/>
                </a:solidFill>
                <a:latin typeface="Simonetta Bold" panose="02000A04070000020003"/>
                <a:ea typeface="Simonetta Bold" panose="02000A04070000020003"/>
                <a:cs typeface="Simonetta Bold" panose="02000A04070000020003"/>
                <a:sym typeface="Simonetta Bold" panose="02000A04070000020003"/>
              </a:rPr>
              <a:t>A) Thermometer</a:t>
            </a:r>
            <a:endParaRPr lang="en-GB" sz="3600" b="1" dirty="0">
              <a:solidFill>
                <a:srgbClr val="FDFCF7"/>
              </a:solidFill>
              <a:latin typeface="Simonetta Bold" panose="02000A04070000020003"/>
              <a:ea typeface="Simonetta Bold" panose="02000A04070000020003"/>
              <a:cs typeface="Simonetta Bold" panose="02000A04070000020003"/>
              <a:sym typeface="Simonetta Bold" panose="02000A04070000020003"/>
            </a:endParaRPr>
          </a:p>
          <a:p>
            <a:r>
              <a:rPr lang="en-GB" sz="3600" b="1" dirty="0">
                <a:solidFill>
                  <a:srgbClr val="FDFCF7"/>
                </a:solidFill>
                <a:latin typeface="Simonetta Bold" panose="02000A04070000020003"/>
                <a:ea typeface="Simonetta Bold" panose="02000A04070000020003"/>
                <a:cs typeface="Simonetta Bold" panose="02000A04070000020003"/>
                <a:sym typeface="Simonetta Bold" panose="02000A04070000020003"/>
              </a:rPr>
              <a:t>B) Compass</a:t>
            </a:r>
            <a:endParaRPr lang="en-GB" sz="3600" b="1" dirty="0">
              <a:solidFill>
                <a:srgbClr val="FDFCF7"/>
              </a:solidFill>
              <a:latin typeface="Simonetta Bold" panose="02000A04070000020003"/>
              <a:ea typeface="Simonetta Bold" panose="02000A04070000020003"/>
              <a:cs typeface="Simonetta Bold" panose="02000A04070000020003"/>
              <a:sym typeface="Simonetta Bold" panose="02000A04070000020003"/>
            </a:endParaRPr>
          </a:p>
          <a:p>
            <a:r>
              <a:rPr lang="en-GB" sz="3600" b="1" dirty="0">
                <a:solidFill>
                  <a:srgbClr val="FDFCF7"/>
                </a:solidFill>
                <a:latin typeface="Simonetta Bold" panose="02000A04070000020003"/>
                <a:ea typeface="Simonetta Bold" panose="02000A04070000020003"/>
                <a:cs typeface="Simonetta Bold" panose="02000A04070000020003"/>
                <a:sym typeface="Simonetta Bold" panose="02000A04070000020003"/>
              </a:rPr>
              <a:t>C) Protractor</a:t>
            </a:r>
            <a:endParaRPr lang="en-GB" sz="3600" b="1" dirty="0">
              <a:solidFill>
                <a:srgbClr val="FDFCF7"/>
              </a:solidFill>
              <a:latin typeface="Simonetta Bold" panose="02000A04070000020003"/>
              <a:ea typeface="Simonetta Bold" panose="02000A04070000020003"/>
              <a:cs typeface="Simonetta Bold" panose="02000A04070000020003"/>
              <a:sym typeface="Simonetta Bold" panose="02000A04070000020003"/>
            </a:endParaRPr>
          </a:p>
          <a:p>
            <a:r>
              <a:rPr lang="en-GB" sz="3600" b="1" dirty="0">
                <a:solidFill>
                  <a:srgbClr val="FDFCF7"/>
                </a:solidFill>
                <a:latin typeface="Simonetta Bold" panose="02000A04070000020003"/>
                <a:ea typeface="Simonetta Bold" panose="02000A04070000020003"/>
                <a:cs typeface="Simonetta Bold" panose="02000A04070000020003"/>
                <a:sym typeface="Simonetta Bold" panose="02000A04070000020003"/>
              </a:rPr>
              <a:t>D) Calculator</a:t>
            </a:r>
            <a:endParaRPr lang="en-GB" sz="3600" b="1" dirty="0">
              <a:solidFill>
                <a:srgbClr val="FDFCF7"/>
              </a:solidFill>
              <a:latin typeface="Simonetta Bold" panose="02000A04070000020003"/>
              <a:ea typeface="Simonetta Bold" panose="02000A04070000020003"/>
              <a:cs typeface="Simonetta Bold" panose="02000A04070000020003"/>
              <a:sym typeface="Simonetta Bold" panose="02000A04070000020003"/>
            </a:endParaRPr>
          </a:p>
          <a:p>
            <a:pPr algn="ctr"/>
            <a:endParaRPr lang="en-GB" sz="3600" b="1" dirty="0">
              <a:solidFill>
                <a:srgbClr val="FDFCF7"/>
              </a:solidFill>
              <a:latin typeface="Simonetta Bold" panose="02000A04070000020003"/>
              <a:ea typeface="Simonetta Bold" panose="02000A04070000020003"/>
              <a:cs typeface="Simonetta Bold" panose="02000A04070000020003"/>
              <a:sym typeface="Simonetta Bold" panose="02000A04070000020003"/>
            </a:endParaRPr>
          </a:p>
          <a:p>
            <a:pPr algn="ctr"/>
            <a:r>
              <a:rPr lang="en-GB" sz="3600" b="1" dirty="0">
                <a:solidFill>
                  <a:srgbClr val="FDFCF7"/>
                </a:solidFill>
                <a:latin typeface="Simonetta Bold" panose="02000A04070000020003"/>
                <a:ea typeface="Simonetta Bold" panose="02000A04070000020003"/>
                <a:cs typeface="Simonetta Bold" panose="02000A04070000020003"/>
                <a:sym typeface="Simonetta Bold" panose="02000A04070000020003"/>
              </a:rPr>
              <a:t>Answer: B) Compass</a:t>
            </a:r>
            <a:endParaRPr lang="en-US" sz="3600" b="1" dirty="0">
              <a:solidFill>
                <a:srgbClr val="FDFCF7"/>
              </a:solidFill>
              <a:latin typeface="Simonetta Bold" panose="02000A04070000020003"/>
              <a:ea typeface="Simonetta Bold" panose="02000A04070000020003"/>
              <a:cs typeface="Simonetta Bold" panose="02000A04070000020003"/>
              <a:sym typeface="Simonetta Bold" panose="02000A0407000002000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8338" y="283433"/>
            <a:ext cx="17626768" cy="1090013"/>
            <a:chOff x="0" y="0"/>
            <a:chExt cx="6189921" cy="3827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9921" cy="382776"/>
            </a:xfrm>
            <a:custGeom>
              <a:avLst/>
              <a:gdLst/>
              <a:ahLst/>
              <a:cxnLst/>
              <a:rect l="l" t="t" r="r" b="b"/>
              <a:pathLst>
                <a:path w="6189921" h="382776">
                  <a:moveTo>
                    <a:pt x="16800" y="0"/>
                  </a:moveTo>
                  <a:lnTo>
                    <a:pt x="6173121" y="0"/>
                  </a:lnTo>
                  <a:cubicBezTo>
                    <a:pt x="6182399" y="0"/>
                    <a:pt x="6189921" y="7522"/>
                    <a:pt x="6189921" y="16800"/>
                  </a:cubicBezTo>
                  <a:lnTo>
                    <a:pt x="6189921" y="365976"/>
                  </a:lnTo>
                  <a:cubicBezTo>
                    <a:pt x="6189921" y="370431"/>
                    <a:pt x="6188151" y="374704"/>
                    <a:pt x="6185000" y="377855"/>
                  </a:cubicBezTo>
                  <a:cubicBezTo>
                    <a:pt x="6181850" y="381006"/>
                    <a:pt x="6177577" y="382776"/>
                    <a:pt x="6173121" y="382776"/>
                  </a:cubicBezTo>
                  <a:lnTo>
                    <a:pt x="16800" y="382776"/>
                  </a:lnTo>
                  <a:cubicBezTo>
                    <a:pt x="12344" y="382776"/>
                    <a:pt x="8071" y="381006"/>
                    <a:pt x="4921" y="377855"/>
                  </a:cubicBezTo>
                  <a:cubicBezTo>
                    <a:pt x="1770" y="374704"/>
                    <a:pt x="0" y="370431"/>
                    <a:pt x="0" y="365976"/>
                  </a:cubicBezTo>
                  <a:lnTo>
                    <a:pt x="0" y="16800"/>
                  </a:lnTo>
                  <a:cubicBezTo>
                    <a:pt x="0" y="12344"/>
                    <a:pt x="1770" y="8071"/>
                    <a:pt x="4921" y="4921"/>
                  </a:cubicBezTo>
                  <a:cubicBezTo>
                    <a:pt x="8071" y="1770"/>
                    <a:pt x="12344" y="0"/>
                    <a:pt x="168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6189921" cy="401826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773674" y="-396712"/>
            <a:ext cx="2695657" cy="2099777"/>
          </a:xfrm>
          <a:custGeom>
            <a:avLst/>
            <a:gdLst/>
            <a:ahLst/>
            <a:cxnLst/>
            <a:rect l="l" t="t" r="r" b="b"/>
            <a:pathLst>
              <a:path w="2695657" h="2099777">
                <a:moveTo>
                  <a:pt x="0" y="0"/>
                </a:moveTo>
                <a:lnTo>
                  <a:pt x="2695657" y="0"/>
                </a:lnTo>
                <a:lnTo>
                  <a:pt x="2695657" y="2099778"/>
                </a:lnTo>
                <a:lnTo>
                  <a:pt x="0" y="2099778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b="-2837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47478" y="1492712"/>
            <a:ext cx="7843361" cy="10651478"/>
          </a:xfrm>
          <a:custGeom>
            <a:avLst/>
            <a:gdLst/>
            <a:ahLst/>
            <a:cxnLst/>
            <a:rect l="l" t="t" r="r" b="b"/>
            <a:pathLst>
              <a:path w="7843361" h="10651478">
                <a:moveTo>
                  <a:pt x="0" y="0"/>
                </a:moveTo>
                <a:lnTo>
                  <a:pt x="7843361" y="0"/>
                </a:lnTo>
                <a:lnTo>
                  <a:pt x="7843361" y="10651477"/>
                </a:lnTo>
                <a:lnTo>
                  <a:pt x="0" y="1065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8710424" y="1703066"/>
            <a:ext cx="6983194" cy="8212521"/>
            <a:chOff x="0" y="0"/>
            <a:chExt cx="2356267" cy="277106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56267" cy="2771067"/>
            </a:xfrm>
            <a:custGeom>
              <a:avLst/>
              <a:gdLst/>
              <a:ahLst/>
              <a:cxnLst/>
              <a:rect l="l" t="t" r="r" b="b"/>
              <a:pathLst>
                <a:path w="2356267" h="2771067">
                  <a:moveTo>
                    <a:pt x="31087" y="0"/>
                  </a:moveTo>
                  <a:lnTo>
                    <a:pt x="2325181" y="0"/>
                  </a:lnTo>
                  <a:cubicBezTo>
                    <a:pt x="2342349" y="0"/>
                    <a:pt x="2356267" y="13918"/>
                    <a:pt x="2356267" y="31087"/>
                  </a:cubicBezTo>
                  <a:lnTo>
                    <a:pt x="2356267" y="2739980"/>
                  </a:lnTo>
                  <a:cubicBezTo>
                    <a:pt x="2356267" y="2748224"/>
                    <a:pt x="2352992" y="2756132"/>
                    <a:pt x="2347162" y="2761961"/>
                  </a:cubicBezTo>
                  <a:cubicBezTo>
                    <a:pt x="2341332" y="2767791"/>
                    <a:pt x="2333425" y="2771067"/>
                    <a:pt x="2325181" y="2771067"/>
                  </a:cubicBezTo>
                  <a:lnTo>
                    <a:pt x="31087" y="2771067"/>
                  </a:lnTo>
                  <a:cubicBezTo>
                    <a:pt x="13918" y="2771067"/>
                    <a:pt x="0" y="2757149"/>
                    <a:pt x="0" y="2739980"/>
                  </a:cubicBezTo>
                  <a:lnTo>
                    <a:pt x="0" y="31087"/>
                  </a:lnTo>
                  <a:cubicBezTo>
                    <a:pt x="0" y="22842"/>
                    <a:pt x="3275" y="14935"/>
                    <a:pt x="9105" y="9105"/>
                  </a:cubicBezTo>
                  <a:cubicBezTo>
                    <a:pt x="14935" y="3275"/>
                    <a:pt x="22842" y="0"/>
                    <a:pt x="310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2356267" cy="2790116"/>
            </a:xfrm>
            <a:prstGeom prst="rect">
              <a:avLst/>
            </a:prstGeom>
          </p:spPr>
          <p:txBody>
            <a:bodyPr lIns="27930" tIns="27930" rIns="27930" bIns="27930" rtlCol="0" anchor="ctr"/>
            <a:lstStyle/>
            <a:p>
              <a:pPr algn="ctr">
                <a:lnSpc>
                  <a:spcPts val="1460"/>
                </a:lnSpc>
              </a:pPr>
            </a:p>
          </p:txBody>
        </p:sp>
      </p:grpSp>
      <p:sp>
        <p:nvSpPr>
          <p:cNvPr id="10" name="Freeform 10"/>
          <p:cNvSpPr/>
          <p:nvPr/>
        </p:nvSpPr>
        <p:spPr>
          <a:xfrm rot="-1988452">
            <a:off x="14947341" y="9430460"/>
            <a:ext cx="1615623" cy="540499"/>
          </a:xfrm>
          <a:custGeom>
            <a:avLst/>
            <a:gdLst/>
            <a:ahLst/>
            <a:cxnLst/>
            <a:rect l="l" t="t" r="r" b="b"/>
            <a:pathLst>
              <a:path w="1615623" h="540499">
                <a:moveTo>
                  <a:pt x="0" y="0"/>
                </a:moveTo>
                <a:lnTo>
                  <a:pt x="1615623" y="0"/>
                </a:lnTo>
                <a:lnTo>
                  <a:pt x="1615623" y="540499"/>
                </a:lnTo>
                <a:lnTo>
                  <a:pt x="0" y="5404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1836741">
            <a:off x="14957932" y="1674154"/>
            <a:ext cx="1307953" cy="463729"/>
          </a:xfrm>
          <a:custGeom>
            <a:avLst/>
            <a:gdLst/>
            <a:ahLst/>
            <a:cxnLst/>
            <a:rect l="l" t="t" r="r" b="b"/>
            <a:pathLst>
              <a:path w="1307953" h="463729">
                <a:moveTo>
                  <a:pt x="0" y="0"/>
                </a:moveTo>
                <a:lnTo>
                  <a:pt x="1307953" y="0"/>
                </a:lnTo>
                <a:lnTo>
                  <a:pt x="1307953" y="463729"/>
                </a:lnTo>
                <a:lnTo>
                  <a:pt x="0" y="463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69997">
            <a:off x="3998535" y="7009640"/>
            <a:ext cx="2863697" cy="2659659"/>
          </a:xfrm>
          <a:custGeom>
            <a:avLst/>
            <a:gdLst/>
            <a:ahLst/>
            <a:cxnLst/>
            <a:rect l="l" t="t" r="r" b="b"/>
            <a:pathLst>
              <a:path w="2863697" h="2659659">
                <a:moveTo>
                  <a:pt x="0" y="0"/>
                </a:moveTo>
                <a:lnTo>
                  <a:pt x="2863698" y="0"/>
                </a:lnTo>
                <a:lnTo>
                  <a:pt x="2863698" y="2659659"/>
                </a:lnTo>
                <a:lnTo>
                  <a:pt x="0" y="26596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889095" y="663095"/>
            <a:ext cx="10509810" cy="483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4200">
                <a:solidFill>
                  <a:srgbClr val="333034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rPr>
              <a:t>“AI Infinity ∞” Flash Card Design Acitivity</a:t>
            </a:r>
            <a:endParaRPr lang="en-US" sz="4200">
              <a:solidFill>
                <a:srgbClr val="333034"/>
              </a:solidFill>
              <a:latin typeface="Abril Fatface" panose="02000503000000020003"/>
              <a:ea typeface="Abril Fatface" panose="02000503000000020003"/>
              <a:cs typeface="Abril Fatface" panose="02000503000000020003"/>
              <a:sym typeface="Abril Fatface" panose="02000503000000020003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917086" y="4009033"/>
            <a:ext cx="5449384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0"/>
              </a:lnSpc>
            </a:pPr>
            <a:r>
              <a:rPr lang="en-US" sz="4750" dirty="0">
                <a:solidFill>
                  <a:srgbClr val="FDFCF7"/>
                </a:solidFill>
                <a:latin typeface="Simonetta" panose="02000504070000020003"/>
                <a:ea typeface="Simonetta" panose="02000504070000020003"/>
                <a:cs typeface="Simonetta" panose="02000504070000020003"/>
                <a:sym typeface="Simonetta" panose="02000504070000020003"/>
              </a:rPr>
              <a:t>(Input </a:t>
            </a:r>
            <a:r>
              <a:rPr lang="en-US" sz="4750">
                <a:solidFill>
                  <a:srgbClr val="FDFCF7"/>
                </a:solidFill>
                <a:latin typeface="Simonetta" panose="02000504070000020003"/>
                <a:ea typeface="Simonetta" panose="02000504070000020003"/>
                <a:cs typeface="Simonetta" panose="02000504070000020003"/>
                <a:sym typeface="Simonetta" panose="02000504070000020003"/>
              </a:rPr>
              <a:t>your content here</a:t>
            </a:r>
            <a:r>
              <a:rPr lang="en-US" sz="4750" dirty="0">
                <a:solidFill>
                  <a:srgbClr val="FDFCF7"/>
                </a:solidFill>
                <a:latin typeface="Simonetta" panose="02000504070000020003"/>
                <a:ea typeface="Simonetta" panose="02000504070000020003"/>
                <a:cs typeface="Simonetta" panose="02000504070000020003"/>
                <a:sym typeface="Simonetta" panose="02000504070000020003"/>
              </a:rPr>
              <a:t>)</a:t>
            </a:r>
            <a:endParaRPr lang="en-US" sz="4750" dirty="0">
              <a:solidFill>
                <a:srgbClr val="FDFCF7"/>
              </a:solidFill>
              <a:latin typeface="Simonetta" panose="02000504070000020003"/>
              <a:ea typeface="Simonetta" panose="02000504070000020003"/>
              <a:cs typeface="Simonetta" panose="02000504070000020003"/>
              <a:sym typeface="Simonetta" panose="02000504070000020003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891487" y="4770417"/>
            <a:ext cx="6621069" cy="638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333034"/>
                </a:solidFill>
                <a:latin typeface="Kaisei Tokumin" charset="-120"/>
                <a:ea typeface="Kaisei Tokumin" charset="-120"/>
                <a:cs typeface="Kaisei Tokumin" charset="-120"/>
                <a:sym typeface="Kaisei Tokumin" charset="-120"/>
              </a:rPr>
              <a:t>(Post your artwork here.)</a:t>
            </a:r>
            <a:endParaRPr lang="en-US" sz="4200">
              <a:solidFill>
                <a:srgbClr val="333034"/>
              </a:solidFill>
              <a:latin typeface="Kaisei Tokumin" charset="-120"/>
              <a:ea typeface="Kaisei Tokumin" charset="-120"/>
              <a:cs typeface="Kaisei Tokumin" charset="-120"/>
              <a:sym typeface="Kaisei Tokumin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WPS Slides</Application>
  <PresentationFormat>Custom</PresentationFormat>
  <Paragraphs>29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6" baseType="lpstr">
      <vt:lpstr>Arial</vt:lpstr>
      <vt:lpstr>SimSun</vt:lpstr>
      <vt:lpstr>Wingdings</vt:lpstr>
      <vt:lpstr>可画动感隶书</vt:lpstr>
      <vt:lpstr>字由点字墩墩体</vt:lpstr>
      <vt:lpstr>Abril Fatface</vt:lpstr>
      <vt:lpstr>Simonetta Bold</vt:lpstr>
      <vt:lpstr>Simonetta</vt:lpstr>
      <vt:lpstr>Kaisei Tokumin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EdCity “AI Infinity ∞” Submition PPT</dc:title>
  <dc:creator/>
  <cp:lastModifiedBy>KT Job</cp:lastModifiedBy>
  <cp:revision>2</cp:revision>
  <dcterms:created xsi:type="dcterms:W3CDTF">2006-08-16T00:00:00Z</dcterms:created>
  <dcterms:modified xsi:type="dcterms:W3CDTF">2025-05-09T04:48:02Z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643C55ACECCA46A587C0593D71D88AE4_13</vt:lpwstr>
  </property>
  <property fmtid="{D5CDD505-2E9C-101B-9397-08002B2CF9AE}" pid="3" name="KSOProductBuildVer">
    <vt:lpwstr>2057-12.2.0.20795</vt:lpwstr>
  </property>
</Properties>
</file>